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Economica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Lora"/>
      <p:regular r:id="rId33"/>
      <p:bold r:id="rId34"/>
      <p:italic r:id="rId35"/>
      <p:boldItalic r:id="rId36"/>
    </p:embeddedFont>
    <p:embeddedFont>
      <p:font typeface="Quattrocento Sans"/>
      <p:regular r:id="rId37"/>
      <p:bold r:id="rId38"/>
      <p:italic r:id="rId39"/>
      <p:boldItalic r:id="rId40"/>
    </p:embeddedFont>
    <p:embeddedFont>
      <p:font typeface="Spectral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attrocentoSans-boldItalic.fntdata"/><Relationship Id="rId20" Type="http://schemas.openxmlformats.org/officeDocument/2006/relationships/slide" Target="slides/slide16.xml"/><Relationship Id="rId42" Type="http://schemas.openxmlformats.org/officeDocument/2006/relationships/font" Target="fonts/Spectral-bold.fntdata"/><Relationship Id="rId41" Type="http://schemas.openxmlformats.org/officeDocument/2006/relationships/font" Target="fonts/Spectral-regular.fntdata"/><Relationship Id="rId22" Type="http://schemas.openxmlformats.org/officeDocument/2006/relationships/slide" Target="slides/slide18.xml"/><Relationship Id="rId44" Type="http://schemas.openxmlformats.org/officeDocument/2006/relationships/font" Target="fonts/Spectral-boldItalic.fntdata"/><Relationship Id="rId21" Type="http://schemas.openxmlformats.org/officeDocument/2006/relationships/slide" Target="slides/slide17.xml"/><Relationship Id="rId43" Type="http://schemas.openxmlformats.org/officeDocument/2006/relationships/font" Target="fonts/Spectral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Economica-bold.fntdata"/><Relationship Id="rId25" Type="http://schemas.openxmlformats.org/officeDocument/2006/relationships/font" Target="fonts/Economica-regular.fntdata"/><Relationship Id="rId28" Type="http://schemas.openxmlformats.org/officeDocument/2006/relationships/font" Target="fonts/Economica-boldItalic.fntdata"/><Relationship Id="rId27" Type="http://schemas.openxmlformats.org/officeDocument/2006/relationships/font" Target="fonts/Economic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7.xml"/><Relationship Id="rId33" Type="http://schemas.openxmlformats.org/officeDocument/2006/relationships/font" Target="fonts/Lora-regular.fntdata"/><Relationship Id="rId10" Type="http://schemas.openxmlformats.org/officeDocument/2006/relationships/slide" Target="slides/slide6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9.xml"/><Relationship Id="rId35" Type="http://schemas.openxmlformats.org/officeDocument/2006/relationships/font" Target="fonts/Lora-italic.fntdata"/><Relationship Id="rId12" Type="http://schemas.openxmlformats.org/officeDocument/2006/relationships/slide" Target="slides/slide8.xml"/><Relationship Id="rId34" Type="http://schemas.openxmlformats.org/officeDocument/2006/relationships/font" Target="fonts/Lora-bold.fntdata"/><Relationship Id="rId15" Type="http://schemas.openxmlformats.org/officeDocument/2006/relationships/slide" Target="slides/slide11.xml"/><Relationship Id="rId37" Type="http://schemas.openxmlformats.org/officeDocument/2006/relationships/font" Target="fonts/QuattrocentoSans-regular.fntdata"/><Relationship Id="rId14" Type="http://schemas.openxmlformats.org/officeDocument/2006/relationships/slide" Target="slides/slide10.xml"/><Relationship Id="rId36" Type="http://schemas.openxmlformats.org/officeDocument/2006/relationships/font" Target="fonts/Lora-boldItalic.fntdata"/><Relationship Id="rId17" Type="http://schemas.openxmlformats.org/officeDocument/2006/relationships/slide" Target="slides/slide13.xml"/><Relationship Id="rId39" Type="http://schemas.openxmlformats.org/officeDocument/2006/relationships/font" Target="fonts/QuattrocentoSans-italic.fntdata"/><Relationship Id="rId16" Type="http://schemas.openxmlformats.org/officeDocument/2006/relationships/slide" Target="slides/slide12.xml"/><Relationship Id="rId38" Type="http://schemas.openxmlformats.org/officeDocument/2006/relationships/font" Target="fonts/QuattrocentoSans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Fichiers stockés sur un grand nombre de machines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Réplication de données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Fichiers segmentés en blocs de taille fixe</a:t>
            </a:r>
            <a:endParaRPr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 propriétés de sécurité: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M ne connait aucune informations sur N et P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N ne connait aucune informations sur M et P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R, R1 et R2  ne conaissent aucune information sur  M,N, P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10" name="Shape 10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letely blank">
  <p:cSld name="BLANK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2744013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9" name="Shape 59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0" name="Shape 60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idx="1" type="subTitle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/>
        </p:txBody>
      </p:sp>
      <p:cxnSp>
        <p:nvCxnSpPr>
          <p:cNvPr id="14" name="Shape 14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" name="Shape 15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cxnSp>
        <p:nvCxnSpPr>
          <p:cNvPr id="17" name="Shape 17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idx="1" type="body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i="1" sz="2400">
                <a:latin typeface="Lora"/>
                <a:ea typeface="Lora"/>
                <a:cs typeface="Lora"/>
                <a:sym typeface="Lora"/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cxnSp>
        <p:nvCxnSpPr>
          <p:cNvPr id="20" name="Shape 20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Shape 21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latin typeface="Lora"/>
                <a:ea typeface="Lora"/>
                <a:cs typeface="Lora"/>
                <a:sym typeface="Lora"/>
              </a:rPr>
              <a:t>“</a:t>
            </a:r>
            <a:endParaRPr b="1" sz="36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Shape 2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28" name="Shape 2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cxnSp>
        <p:nvCxnSpPr>
          <p:cNvPr id="33" name="Shape 33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" name="Shape 34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" name="Shape 3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41" name="Shape 41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46" name="Shape 4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" name="Shape 4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Shape 4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i="1" sz="1400">
                <a:latin typeface="Lora"/>
                <a:ea typeface="Lora"/>
                <a:cs typeface="Lora"/>
                <a:sym typeface="Lora"/>
              </a:defRPr>
            </a:lvl1pPr>
          </a:lstStyle>
          <a:p/>
        </p:txBody>
      </p:sp>
      <p:cxnSp>
        <p:nvCxnSpPr>
          <p:cNvPr id="51" name="Shape 51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" name="Shape 52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hape 54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Shape 55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Shape 7"/>
          <p:cNvSpPr txBox="1"/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Relationship Id="rId6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7.jpg"/><Relationship Id="rId5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996625" y="2527100"/>
            <a:ext cx="5911800" cy="63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 de 2</a:t>
            </a:r>
            <a:r>
              <a:rPr baseline="30000" lang="fr"/>
              <a:t>ème</a:t>
            </a:r>
            <a:r>
              <a:rPr lang="fr"/>
              <a:t> année</a:t>
            </a:r>
            <a:endParaRPr/>
          </a:p>
        </p:txBody>
      </p:sp>
      <p:sp>
        <p:nvSpPr>
          <p:cNvPr id="68" name="Shape 68"/>
          <p:cNvSpPr txBox="1"/>
          <p:nvPr>
            <p:ph idx="4294967295" type="subTitle"/>
          </p:nvPr>
        </p:nvSpPr>
        <p:spPr>
          <a:xfrm>
            <a:off x="1654000" y="3086300"/>
            <a:ext cx="7338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2800"/>
              <a:t>Multiplication de matrices avec MapReduce</a:t>
            </a:r>
            <a:endParaRPr sz="2800"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642" y="180825"/>
            <a:ext cx="1048358" cy="7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/>
        </p:nvSpPr>
        <p:spPr>
          <a:xfrm>
            <a:off x="1023700" y="4282100"/>
            <a:ext cx="62031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Tuteurs: R.CIUCANU M.GIRAUD P.LAFOURCADE</a:t>
            </a:r>
            <a:endParaRPr sz="2000"/>
          </a:p>
        </p:txBody>
      </p:sp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600" y="152400"/>
            <a:ext cx="2991130" cy="8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3775" y="152399"/>
            <a:ext cx="1165825" cy="75825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/>
        </p:nvSpPr>
        <p:spPr>
          <a:xfrm>
            <a:off x="257200" y="1194100"/>
            <a:ext cx="598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latin typeface="Quattrocento Sans"/>
                <a:ea typeface="Quattrocento Sans"/>
                <a:cs typeface="Quattrocento Sans"/>
                <a:sym typeface="Quattrocento Sans"/>
              </a:rPr>
              <a:t>Rodrigue ABBÉ et Baptiste MARTINEZ</a:t>
            </a:r>
            <a:endParaRPr sz="2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" name="Shape 74"/>
          <p:cNvSpPr txBox="1"/>
          <p:nvPr/>
        </p:nvSpPr>
        <p:spPr>
          <a:xfrm>
            <a:off x="257200" y="1668125"/>
            <a:ext cx="5167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Quattrocento Sans"/>
                <a:ea typeface="Quattrocento Sans"/>
                <a:cs typeface="Quattrocento Sans"/>
                <a:sym typeface="Quattrocento Sans"/>
              </a:rPr>
              <a:t>Élèves ingénieurs ISIMA ZZ2 - Filière 4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" name="Shape 75"/>
          <p:cNvSpPr txBox="1"/>
          <p:nvPr/>
        </p:nvSpPr>
        <p:spPr>
          <a:xfrm>
            <a:off x="6838650" y="4401050"/>
            <a:ext cx="16047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Quattrocento Sans"/>
                <a:ea typeface="Quattrocento Sans"/>
                <a:cs typeface="Quattrocento Sans"/>
                <a:sym typeface="Quattrocento Sans"/>
              </a:rPr>
              <a:t>le 20 mars 2018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Cryptosystème de Paillier</a:t>
            </a:r>
            <a:endParaRPr/>
          </a:p>
        </p:txBody>
      </p:sp>
      <p:cxnSp>
        <p:nvCxnSpPr>
          <p:cNvPr id="205" name="Shape 205"/>
          <p:cNvCxnSpPr/>
          <p:nvPr/>
        </p:nvCxnSpPr>
        <p:spPr>
          <a:xfrm rot="10800000">
            <a:off x="685700" y="624025"/>
            <a:ext cx="6474000" cy="198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Shape 206"/>
          <p:cNvSpPr/>
          <p:nvPr/>
        </p:nvSpPr>
        <p:spPr>
          <a:xfrm>
            <a:off x="3657875" y="539725"/>
            <a:ext cx="246600" cy="1884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 txBox="1"/>
          <p:nvPr/>
        </p:nvSpPr>
        <p:spPr>
          <a:xfrm>
            <a:off x="675725" y="107200"/>
            <a:ext cx="6538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Introduction</a:t>
            </a:r>
            <a:r>
              <a:rPr b="1" lang="fr">
                <a:solidFill>
                  <a:schemeClr val="dk1"/>
                </a:solidFill>
              </a:rPr>
              <a:t>           </a:t>
            </a:r>
            <a:r>
              <a:rPr b="1" lang="fr"/>
              <a:t>Partie I           Partie II</a:t>
            </a:r>
            <a:r>
              <a:rPr b="1" lang="fr">
                <a:solidFill>
                  <a:schemeClr val="dk1"/>
                </a:solidFill>
              </a:rPr>
              <a:t>           </a:t>
            </a:r>
            <a:r>
              <a:rPr b="1" lang="fr"/>
              <a:t>Partie III</a:t>
            </a:r>
            <a:r>
              <a:rPr b="1" lang="fr">
                <a:solidFill>
                  <a:schemeClr val="dk1"/>
                </a:solidFill>
              </a:rPr>
              <a:t>           </a:t>
            </a:r>
            <a:r>
              <a:rPr b="1" lang="fr"/>
              <a:t>Conclusion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08" name="Shape 208"/>
          <p:cNvSpPr txBox="1"/>
          <p:nvPr/>
        </p:nvSpPr>
        <p:spPr>
          <a:xfrm>
            <a:off x="1123575" y="1534200"/>
            <a:ext cx="6404400" cy="25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fr" sz="2000"/>
              <a:t>cryptosystème asymétrique:</a:t>
            </a:r>
            <a:endParaRPr sz="2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	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fr" sz="2000"/>
              <a:t>propriétés homomorphiques:</a:t>
            </a:r>
            <a:endParaRPr sz="2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		</a:t>
            </a:r>
            <a:endParaRPr sz="2000"/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575" y="3533516"/>
            <a:ext cx="3878400" cy="402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7900" y="2855600"/>
            <a:ext cx="4198550" cy="37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8442925" y="4529475"/>
            <a:ext cx="339000" cy="358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 txBox="1"/>
          <p:nvPr/>
        </p:nvSpPr>
        <p:spPr>
          <a:xfrm>
            <a:off x="8418025" y="4529475"/>
            <a:ext cx="388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10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1381250" y="937125"/>
            <a:ext cx="78858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Étapes du job MapReduce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sécurisé à une étape</a:t>
            </a: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428382" y="2270210"/>
            <a:ext cx="583500" cy="382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M</a:t>
            </a: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428382" y="3315250"/>
            <a:ext cx="583500" cy="382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</a:t>
            </a: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1768686" y="2799667"/>
            <a:ext cx="583500" cy="382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R</a:t>
            </a: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2984627" y="2799667"/>
            <a:ext cx="517500" cy="382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</a:t>
            </a:r>
            <a:r>
              <a:rPr lang="fr"/>
              <a:t>P</a:t>
            </a: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235063" y="1844150"/>
            <a:ext cx="2522700" cy="229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 txBox="1"/>
          <p:nvPr/>
        </p:nvSpPr>
        <p:spPr>
          <a:xfrm>
            <a:off x="901688" y="4092561"/>
            <a:ext cx="13584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CLOUD</a:t>
            </a: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2757783" y="1844150"/>
            <a:ext cx="957300" cy="229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5" name="Shape 225"/>
          <p:cNvCxnSpPr/>
          <p:nvPr/>
        </p:nvCxnSpPr>
        <p:spPr>
          <a:xfrm>
            <a:off x="1005194" y="2448556"/>
            <a:ext cx="776100" cy="471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Shape 226"/>
          <p:cNvCxnSpPr/>
          <p:nvPr/>
        </p:nvCxnSpPr>
        <p:spPr>
          <a:xfrm flipH="1" rot="10800000">
            <a:off x="1005194" y="3038195"/>
            <a:ext cx="750300" cy="485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Shape 227"/>
          <p:cNvCxnSpPr/>
          <p:nvPr/>
        </p:nvCxnSpPr>
        <p:spPr>
          <a:xfrm>
            <a:off x="2363569" y="3012103"/>
            <a:ext cx="647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367" y="2753315"/>
            <a:ext cx="388679" cy="38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755" y="3175344"/>
            <a:ext cx="388679" cy="38261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2667659" y="4092561"/>
            <a:ext cx="13584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UTILISATEUR</a:t>
            </a:r>
            <a:endParaRPr/>
          </a:p>
        </p:txBody>
      </p:sp>
      <p:sp>
        <p:nvSpPr>
          <p:cNvPr id="231" name="Shape 231"/>
          <p:cNvSpPr txBox="1"/>
          <p:nvPr/>
        </p:nvSpPr>
        <p:spPr>
          <a:xfrm>
            <a:off x="4433600" y="1524725"/>
            <a:ext cx="27240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Spectral"/>
                <a:ea typeface="Spectral"/>
                <a:cs typeface="Spectral"/>
                <a:sym typeface="Spectral"/>
              </a:rPr>
              <a:t>M émet à R:</a:t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Spectral"/>
                <a:ea typeface="Spectral"/>
                <a:cs typeface="Spectral"/>
                <a:sym typeface="Spectral"/>
              </a:rPr>
              <a:t>N émet  à R:</a:t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Spectral"/>
                <a:ea typeface="Spectral"/>
                <a:cs typeface="Spectral"/>
                <a:sym typeface="Spectral"/>
              </a:rPr>
              <a:t>R émet à P:</a:t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32" name="Shape 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7925" y="1666025"/>
            <a:ext cx="2687876" cy="24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7925" y="2233175"/>
            <a:ext cx="2825076" cy="2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3800" y="3199450"/>
            <a:ext cx="3094500" cy="35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Shape 235"/>
          <p:cNvCxnSpPr/>
          <p:nvPr/>
        </p:nvCxnSpPr>
        <p:spPr>
          <a:xfrm rot="10800000">
            <a:off x="685700" y="624025"/>
            <a:ext cx="6474000" cy="198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Shape 236"/>
          <p:cNvSpPr/>
          <p:nvPr/>
        </p:nvSpPr>
        <p:spPr>
          <a:xfrm>
            <a:off x="3657875" y="539725"/>
            <a:ext cx="246600" cy="1884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675725" y="107200"/>
            <a:ext cx="6538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Introduction</a:t>
            </a:r>
            <a:r>
              <a:rPr b="1" lang="fr">
                <a:solidFill>
                  <a:schemeClr val="dk1"/>
                </a:solidFill>
              </a:rPr>
              <a:t>           </a:t>
            </a:r>
            <a:r>
              <a:rPr b="1" lang="fr"/>
              <a:t>Partie I           Partie II</a:t>
            </a:r>
            <a:r>
              <a:rPr b="1" lang="fr">
                <a:solidFill>
                  <a:schemeClr val="dk1"/>
                </a:solidFill>
              </a:rPr>
              <a:t>           </a:t>
            </a:r>
            <a:r>
              <a:rPr b="1" lang="fr"/>
              <a:t>Partie III</a:t>
            </a:r>
            <a:r>
              <a:rPr b="1" lang="fr">
                <a:solidFill>
                  <a:schemeClr val="dk1"/>
                </a:solidFill>
              </a:rPr>
              <a:t>           </a:t>
            </a:r>
            <a:r>
              <a:rPr b="1" lang="fr"/>
              <a:t>Conclusion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38" name="Shape 238"/>
          <p:cNvSpPr/>
          <p:nvPr/>
        </p:nvSpPr>
        <p:spPr>
          <a:xfrm>
            <a:off x="8442925" y="4529475"/>
            <a:ext cx="339000" cy="358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 txBox="1"/>
          <p:nvPr/>
        </p:nvSpPr>
        <p:spPr>
          <a:xfrm>
            <a:off x="8418025" y="4529475"/>
            <a:ext cx="388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11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1381250" y="937125"/>
            <a:ext cx="78858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Étapes du job MapReduce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sécurisé à deux étapes</a:t>
            </a:r>
            <a:endParaRPr/>
          </a:p>
        </p:txBody>
      </p:sp>
      <p:sp>
        <p:nvSpPr>
          <p:cNvPr id="245" name="Shape 245"/>
          <p:cNvSpPr txBox="1"/>
          <p:nvPr/>
        </p:nvSpPr>
        <p:spPr>
          <a:xfrm>
            <a:off x="4252775" y="1472400"/>
            <a:ext cx="31590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Spectral"/>
                <a:ea typeface="Spectral"/>
                <a:cs typeface="Spectral"/>
                <a:sym typeface="Spectral"/>
              </a:rPr>
              <a:t>M émet à R1:</a:t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Spectral"/>
                <a:ea typeface="Spectral"/>
                <a:cs typeface="Spectral"/>
                <a:sym typeface="Spectral"/>
              </a:rPr>
              <a:t>N émet  à R1:</a:t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Spectral"/>
                <a:ea typeface="Spectral"/>
                <a:cs typeface="Spectral"/>
                <a:sym typeface="Spectral"/>
              </a:rPr>
              <a:t>R1 émet à R2:</a:t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R2 émet à P:</a:t>
            </a:r>
            <a:endParaRPr sz="2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246" name="Shape 246"/>
          <p:cNvCxnSpPr/>
          <p:nvPr/>
        </p:nvCxnSpPr>
        <p:spPr>
          <a:xfrm rot="10800000">
            <a:off x="685700" y="624025"/>
            <a:ext cx="6474000" cy="198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Shape 247"/>
          <p:cNvSpPr/>
          <p:nvPr/>
        </p:nvSpPr>
        <p:spPr>
          <a:xfrm>
            <a:off x="3657875" y="539725"/>
            <a:ext cx="246600" cy="1884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675725" y="107200"/>
            <a:ext cx="6538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Introduction</a:t>
            </a:r>
            <a:r>
              <a:rPr b="1" lang="fr">
                <a:solidFill>
                  <a:schemeClr val="dk1"/>
                </a:solidFill>
              </a:rPr>
              <a:t>           </a:t>
            </a:r>
            <a:r>
              <a:rPr b="1" lang="fr"/>
              <a:t>Partie I           Partie II</a:t>
            </a:r>
            <a:r>
              <a:rPr b="1" lang="fr">
                <a:solidFill>
                  <a:schemeClr val="dk1"/>
                </a:solidFill>
              </a:rPr>
              <a:t>           </a:t>
            </a:r>
            <a:r>
              <a:rPr b="1" lang="fr"/>
              <a:t>Partie III</a:t>
            </a:r>
            <a:r>
              <a:rPr b="1" lang="fr">
                <a:solidFill>
                  <a:schemeClr val="dk1"/>
                </a:solidFill>
              </a:rPr>
              <a:t>           </a:t>
            </a:r>
            <a:r>
              <a:rPr b="1" lang="fr"/>
              <a:t>Conclusion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49" name="Shape 249"/>
          <p:cNvSpPr/>
          <p:nvPr/>
        </p:nvSpPr>
        <p:spPr>
          <a:xfrm>
            <a:off x="8442925" y="4529475"/>
            <a:ext cx="339000" cy="358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 txBox="1"/>
          <p:nvPr/>
        </p:nvSpPr>
        <p:spPr>
          <a:xfrm>
            <a:off x="8418025" y="4529475"/>
            <a:ext cx="388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12</a:t>
            </a: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357039" y="2066667"/>
            <a:ext cx="390000" cy="408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r>
              <a:rPr lang="fr"/>
              <a:t>M</a:t>
            </a: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357039" y="3182363"/>
            <a:ext cx="390000" cy="408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r>
              <a:rPr lang="fr"/>
              <a:t>N</a:t>
            </a: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1220369" y="2631921"/>
            <a:ext cx="390000" cy="408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R1</a:t>
            </a:r>
            <a:endParaRPr sz="1200"/>
          </a:p>
        </p:txBody>
      </p:sp>
      <p:sp>
        <p:nvSpPr>
          <p:cNvPr id="254" name="Shape 254"/>
          <p:cNvSpPr/>
          <p:nvPr/>
        </p:nvSpPr>
        <p:spPr>
          <a:xfrm>
            <a:off x="3138514" y="2631921"/>
            <a:ext cx="390000" cy="408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r>
              <a:rPr lang="fr"/>
              <a:t>P</a:t>
            </a: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150050" y="1742050"/>
            <a:ext cx="2392200" cy="244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 txBox="1"/>
          <p:nvPr/>
        </p:nvSpPr>
        <p:spPr>
          <a:xfrm>
            <a:off x="831725" y="4190642"/>
            <a:ext cx="13623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CLOUD</a:t>
            </a: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2549687" y="1742050"/>
            <a:ext cx="1224000" cy="244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543" y="3104985"/>
            <a:ext cx="389813" cy="408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409" y="3104985"/>
            <a:ext cx="389813" cy="40848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/>
          <p:nvPr/>
        </p:nvSpPr>
        <p:spPr>
          <a:xfrm>
            <a:off x="2070532" y="2631921"/>
            <a:ext cx="390000" cy="408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R2</a:t>
            </a:r>
            <a:endParaRPr sz="1200"/>
          </a:p>
        </p:txBody>
      </p:sp>
      <p:cxnSp>
        <p:nvCxnSpPr>
          <p:cNvPr id="261" name="Shape 261"/>
          <p:cNvCxnSpPr>
            <a:stCxn id="251" idx="3"/>
            <a:endCxn id="253" idx="1"/>
          </p:cNvCxnSpPr>
          <p:nvPr/>
        </p:nvCxnSpPr>
        <p:spPr>
          <a:xfrm>
            <a:off x="747039" y="2270967"/>
            <a:ext cx="473400" cy="565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Shape 262"/>
          <p:cNvCxnSpPr>
            <a:stCxn id="252" idx="3"/>
            <a:endCxn id="253" idx="1"/>
          </p:cNvCxnSpPr>
          <p:nvPr/>
        </p:nvCxnSpPr>
        <p:spPr>
          <a:xfrm flipH="1" rot="10800000">
            <a:off x="747039" y="2836163"/>
            <a:ext cx="473400" cy="55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Shape 263"/>
          <p:cNvCxnSpPr>
            <a:stCxn id="253" idx="3"/>
            <a:endCxn id="260" idx="1"/>
          </p:cNvCxnSpPr>
          <p:nvPr/>
        </p:nvCxnSpPr>
        <p:spPr>
          <a:xfrm>
            <a:off x="1610369" y="2836221"/>
            <a:ext cx="460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Shape 264"/>
          <p:cNvCxnSpPr>
            <a:stCxn id="260" idx="3"/>
            <a:endCxn id="254" idx="1"/>
          </p:cNvCxnSpPr>
          <p:nvPr/>
        </p:nvCxnSpPr>
        <p:spPr>
          <a:xfrm>
            <a:off x="2460532" y="2836221"/>
            <a:ext cx="678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12" y="2624515"/>
            <a:ext cx="389813" cy="40848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>
            <a:off x="2542250" y="3964281"/>
            <a:ext cx="13623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UTILISATEUR</a:t>
            </a:r>
            <a:endParaRPr/>
          </a:p>
        </p:txBody>
      </p:sp>
      <p:pic>
        <p:nvPicPr>
          <p:cNvPr id="267" name="Shape 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9461" y="1601875"/>
            <a:ext cx="2223212" cy="2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4600" y="2463004"/>
            <a:ext cx="2952934" cy="247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8950" y="3546687"/>
            <a:ext cx="4122000" cy="24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7666" y="4461039"/>
            <a:ext cx="3277284" cy="516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1381250" y="922675"/>
            <a:ext cx="43803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lang="fr" sz="2400">
                <a:solidFill>
                  <a:schemeClr val="dk1"/>
                </a:solidFill>
              </a:rPr>
              <a:t>III - Mesures et comparaison</a:t>
            </a:r>
            <a:endParaRPr/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fr"/>
              <a:t>Protocole de mesures: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❏"/>
            </a:pPr>
            <a:r>
              <a:rPr lang="fr"/>
              <a:t>150 tailles de matrices testées 10 fois chacune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❏"/>
            </a:pPr>
            <a:r>
              <a:rPr lang="fr"/>
              <a:t>1 point de la courbe = moyenne des 10 mesures</a:t>
            </a: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8442925" y="4529475"/>
            <a:ext cx="339000" cy="358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8" name="Shape 278"/>
          <p:cNvCxnSpPr/>
          <p:nvPr/>
        </p:nvCxnSpPr>
        <p:spPr>
          <a:xfrm rot="10800000">
            <a:off x="598325" y="686450"/>
            <a:ext cx="6474000" cy="198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Shape 279"/>
          <p:cNvSpPr/>
          <p:nvPr/>
        </p:nvSpPr>
        <p:spPr>
          <a:xfrm>
            <a:off x="4789725" y="631200"/>
            <a:ext cx="246600" cy="1884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 txBox="1"/>
          <p:nvPr/>
        </p:nvSpPr>
        <p:spPr>
          <a:xfrm>
            <a:off x="588350" y="169625"/>
            <a:ext cx="6538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Introduction</a:t>
            </a:r>
            <a:r>
              <a:rPr b="1" lang="fr">
                <a:solidFill>
                  <a:schemeClr val="dk1"/>
                </a:solidFill>
              </a:rPr>
              <a:t>           </a:t>
            </a:r>
            <a:r>
              <a:rPr b="1" lang="fr"/>
              <a:t>Partie I           Partie II</a:t>
            </a:r>
            <a:r>
              <a:rPr b="1" lang="fr">
                <a:solidFill>
                  <a:schemeClr val="dk1"/>
                </a:solidFill>
              </a:rPr>
              <a:t>           </a:t>
            </a:r>
            <a:r>
              <a:rPr b="1" lang="fr"/>
              <a:t>Partie III</a:t>
            </a:r>
            <a:r>
              <a:rPr b="1" lang="fr">
                <a:solidFill>
                  <a:schemeClr val="dk1"/>
                </a:solidFill>
              </a:rPr>
              <a:t>           </a:t>
            </a:r>
            <a:r>
              <a:rPr b="1" lang="fr"/>
              <a:t>Conclusion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81" name="Shape 281"/>
          <p:cNvSpPr txBox="1"/>
          <p:nvPr/>
        </p:nvSpPr>
        <p:spPr>
          <a:xfrm>
            <a:off x="8418025" y="4529475"/>
            <a:ext cx="388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8442925" y="4529475"/>
            <a:ext cx="339000" cy="358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156375" y="953525"/>
            <a:ext cx="3571800" cy="7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360"/>
              </a:spcBef>
              <a:spcAft>
                <a:spcPts val="0"/>
              </a:spcAft>
              <a:buNone/>
            </a:pPr>
            <a:r>
              <a:rPr lang="fr" sz="2000">
                <a:latin typeface="Quattrocento Sans"/>
                <a:ea typeface="Quattrocento Sans"/>
                <a:cs typeface="Quattrocento Sans"/>
                <a:sym typeface="Quattrocento Sans"/>
              </a:rPr>
              <a:t>Temps d’exécution moyen du job one step </a:t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875" y="124900"/>
            <a:ext cx="4824049" cy="4404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" name="Shape 289"/>
          <p:cNvCxnSpPr/>
          <p:nvPr/>
        </p:nvCxnSpPr>
        <p:spPr>
          <a:xfrm flipH="1" rot="10800000">
            <a:off x="358850" y="3697950"/>
            <a:ext cx="1016700" cy="9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Shape 290"/>
          <p:cNvCxnSpPr/>
          <p:nvPr/>
        </p:nvCxnSpPr>
        <p:spPr>
          <a:xfrm flipH="1" rot="10800000">
            <a:off x="358850" y="3386075"/>
            <a:ext cx="1016700" cy="9900"/>
          </a:xfrm>
          <a:prstGeom prst="straightConnector1">
            <a:avLst/>
          </a:prstGeom>
          <a:noFill/>
          <a:ln cap="flat" cmpd="sng" w="762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Shape 291"/>
          <p:cNvSpPr txBox="1"/>
          <p:nvPr/>
        </p:nvSpPr>
        <p:spPr>
          <a:xfrm>
            <a:off x="249200" y="2615500"/>
            <a:ext cx="1575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Quattrocento Sans"/>
                <a:ea typeface="Quattrocento Sans"/>
                <a:cs typeface="Quattrocento Sans"/>
                <a:sym typeface="Quattrocento Sans"/>
              </a:rPr>
              <a:t>Légende :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1614800" y="3084100"/>
            <a:ext cx="22428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Quattrocento Sans"/>
                <a:ea typeface="Quattrocento Sans"/>
                <a:cs typeface="Quattrocento Sans"/>
                <a:sym typeface="Quattrocento Sans"/>
              </a:rPr>
              <a:t>Non sécurisée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Quattrocento Sans"/>
                <a:ea typeface="Quattrocento Sans"/>
                <a:cs typeface="Quattrocento Sans"/>
                <a:sym typeface="Quattrocento Sans"/>
              </a:rPr>
              <a:t>Sécurisée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156375" y="49825"/>
            <a:ext cx="41100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III - Mesures et comparaison</a:t>
            </a:r>
            <a:endParaRPr b="1"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4964075" y="4599250"/>
            <a:ext cx="29904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Quattrocento Sans"/>
                <a:ea typeface="Quattrocento Sans"/>
                <a:cs typeface="Quattrocento Sans"/>
                <a:sym typeface="Quattrocento Sans"/>
              </a:rPr>
              <a:t>cf. Annexe B.4.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8418025" y="4529475"/>
            <a:ext cx="388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14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/>
        </p:nvSpPr>
        <p:spPr>
          <a:xfrm>
            <a:off x="8442925" y="4529475"/>
            <a:ext cx="339000" cy="358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1" name="Shape 301"/>
          <p:cNvCxnSpPr/>
          <p:nvPr/>
        </p:nvCxnSpPr>
        <p:spPr>
          <a:xfrm flipH="1" rot="10800000">
            <a:off x="358850" y="3697950"/>
            <a:ext cx="1016700" cy="9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Shape 302"/>
          <p:cNvCxnSpPr/>
          <p:nvPr/>
        </p:nvCxnSpPr>
        <p:spPr>
          <a:xfrm flipH="1" rot="10800000">
            <a:off x="358850" y="3386075"/>
            <a:ext cx="1016700" cy="9900"/>
          </a:xfrm>
          <a:prstGeom prst="straightConnector1">
            <a:avLst/>
          </a:prstGeom>
          <a:noFill/>
          <a:ln cap="flat" cmpd="sng" w="762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Shape 303"/>
          <p:cNvSpPr txBox="1"/>
          <p:nvPr/>
        </p:nvSpPr>
        <p:spPr>
          <a:xfrm>
            <a:off x="249200" y="2615500"/>
            <a:ext cx="1575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Quattrocento Sans"/>
                <a:ea typeface="Quattrocento Sans"/>
                <a:cs typeface="Quattrocento Sans"/>
                <a:sym typeface="Quattrocento Sans"/>
              </a:rPr>
              <a:t>Légende :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4" name="Shape 304"/>
          <p:cNvSpPr txBox="1"/>
          <p:nvPr/>
        </p:nvSpPr>
        <p:spPr>
          <a:xfrm>
            <a:off x="1614800" y="3084100"/>
            <a:ext cx="22428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Quattrocento Sans"/>
                <a:ea typeface="Quattrocento Sans"/>
                <a:cs typeface="Quattrocento Sans"/>
                <a:sym typeface="Quattrocento Sans"/>
              </a:rPr>
              <a:t>Non sécurisée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Quattrocento Sans"/>
                <a:ea typeface="Quattrocento Sans"/>
                <a:cs typeface="Quattrocento Sans"/>
                <a:sym typeface="Quattrocento Sans"/>
              </a:rPr>
              <a:t>Sécurisée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156375" y="49825"/>
            <a:ext cx="41100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III - Mesures et comparaison</a:t>
            </a:r>
            <a:endParaRPr b="1"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6" name="Shape 306"/>
          <p:cNvSpPr txBox="1"/>
          <p:nvPr/>
        </p:nvSpPr>
        <p:spPr>
          <a:xfrm>
            <a:off x="8418025" y="4529475"/>
            <a:ext cx="388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15</a:t>
            </a:r>
            <a:endParaRPr/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156375" y="953525"/>
            <a:ext cx="3571800" cy="7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360"/>
              </a:spcBef>
              <a:spcAft>
                <a:spcPts val="0"/>
              </a:spcAft>
              <a:buNone/>
            </a:pPr>
            <a:r>
              <a:rPr lang="fr" sz="2000">
                <a:latin typeface="Quattrocento Sans"/>
                <a:ea typeface="Quattrocento Sans"/>
                <a:cs typeface="Quattrocento Sans"/>
                <a:sym typeface="Quattrocento Sans"/>
              </a:rPr>
              <a:t>Temps d’exécution moyen du job two steps</a:t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7509" y="152400"/>
            <a:ext cx="5124092" cy="43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/>
        </p:nvSpPr>
        <p:spPr>
          <a:xfrm>
            <a:off x="8442925" y="4529475"/>
            <a:ext cx="339000" cy="358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156375" y="833450"/>
            <a:ext cx="3571800" cy="13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360"/>
              </a:spcBef>
              <a:spcAft>
                <a:spcPts val="0"/>
              </a:spcAft>
              <a:buNone/>
            </a:pPr>
            <a:r>
              <a:rPr lang="fr" sz="2000">
                <a:latin typeface="Quattrocento Sans"/>
                <a:ea typeface="Quattrocento Sans"/>
                <a:cs typeface="Quattrocento Sans"/>
                <a:sym typeface="Quattrocento Sans"/>
              </a:rPr>
              <a:t>Temps d’exécution moyen des jobs one step et two steps sécurisés</a:t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15" name="Shape 315"/>
          <p:cNvCxnSpPr/>
          <p:nvPr/>
        </p:nvCxnSpPr>
        <p:spPr>
          <a:xfrm flipH="1" rot="10800000">
            <a:off x="358850" y="3697950"/>
            <a:ext cx="1016700" cy="9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Shape 316"/>
          <p:cNvCxnSpPr/>
          <p:nvPr/>
        </p:nvCxnSpPr>
        <p:spPr>
          <a:xfrm flipH="1" rot="10800000">
            <a:off x="358850" y="3386075"/>
            <a:ext cx="1016700" cy="9900"/>
          </a:xfrm>
          <a:prstGeom prst="straightConnector1">
            <a:avLst/>
          </a:prstGeom>
          <a:noFill/>
          <a:ln cap="flat" cmpd="sng" w="762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" name="Shape 317"/>
          <p:cNvSpPr txBox="1"/>
          <p:nvPr/>
        </p:nvSpPr>
        <p:spPr>
          <a:xfrm>
            <a:off x="249200" y="2615500"/>
            <a:ext cx="1575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Quattrocento Sans"/>
                <a:ea typeface="Quattrocento Sans"/>
                <a:cs typeface="Quattrocento Sans"/>
                <a:sym typeface="Quattrocento Sans"/>
              </a:rPr>
              <a:t>Légende :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8" name="Shape 318"/>
          <p:cNvSpPr txBox="1"/>
          <p:nvPr/>
        </p:nvSpPr>
        <p:spPr>
          <a:xfrm>
            <a:off x="1614800" y="3084100"/>
            <a:ext cx="22428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Quattrocento Sans"/>
                <a:ea typeface="Quattrocento Sans"/>
                <a:cs typeface="Quattrocento Sans"/>
                <a:sym typeface="Quattrocento Sans"/>
              </a:rPr>
              <a:t>one step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Quattrocento Sans"/>
                <a:ea typeface="Quattrocento Sans"/>
                <a:cs typeface="Quattrocento Sans"/>
                <a:sym typeface="Quattrocento Sans"/>
              </a:rPr>
              <a:t>two steps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156375" y="49825"/>
            <a:ext cx="41100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III - Mesures et comparaison</a:t>
            </a:r>
            <a:endParaRPr b="1"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20" name="Shape 320"/>
          <p:cNvSpPr txBox="1"/>
          <p:nvPr/>
        </p:nvSpPr>
        <p:spPr>
          <a:xfrm>
            <a:off x="8418025" y="4529475"/>
            <a:ext cx="388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16</a:t>
            </a:r>
            <a:endParaRPr/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4197" y="152400"/>
            <a:ext cx="5287403" cy="43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Shape 326"/>
          <p:cNvPicPr preferRelativeResize="0"/>
          <p:nvPr/>
        </p:nvPicPr>
        <p:blipFill rotWithShape="1">
          <a:blip r:embed="rId3">
            <a:alphaModFix/>
          </a:blip>
          <a:srcRect b="0" l="0" r="0" t="12441"/>
          <a:stretch/>
        </p:blipFill>
        <p:spPr>
          <a:xfrm>
            <a:off x="3813275" y="195200"/>
            <a:ext cx="5140125" cy="438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/>
          <p:nvPr/>
        </p:nvSpPr>
        <p:spPr>
          <a:xfrm>
            <a:off x="8442925" y="4529475"/>
            <a:ext cx="339000" cy="358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156375" y="833450"/>
            <a:ext cx="3571800" cy="13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Temps d’exécution moyen des jobs one step et two steps non sécurisés</a:t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29" name="Shape 329"/>
          <p:cNvCxnSpPr/>
          <p:nvPr/>
        </p:nvCxnSpPr>
        <p:spPr>
          <a:xfrm flipH="1" rot="10800000">
            <a:off x="358850" y="3697950"/>
            <a:ext cx="1016700" cy="9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Shape 330"/>
          <p:cNvCxnSpPr/>
          <p:nvPr/>
        </p:nvCxnSpPr>
        <p:spPr>
          <a:xfrm flipH="1" rot="10800000">
            <a:off x="358850" y="3386075"/>
            <a:ext cx="1016700" cy="9900"/>
          </a:xfrm>
          <a:prstGeom prst="straightConnector1">
            <a:avLst/>
          </a:prstGeom>
          <a:noFill/>
          <a:ln cap="flat" cmpd="sng" w="762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Shape 331"/>
          <p:cNvSpPr txBox="1"/>
          <p:nvPr/>
        </p:nvSpPr>
        <p:spPr>
          <a:xfrm>
            <a:off x="249200" y="2615500"/>
            <a:ext cx="1575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Quattrocento Sans"/>
                <a:ea typeface="Quattrocento Sans"/>
                <a:cs typeface="Quattrocento Sans"/>
                <a:sym typeface="Quattrocento Sans"/>
              </a:rPr>
              <a:t>Légende :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2" name="Shape 332"/>
          <p:cNvSpPr txBox="1"/>
          <p:nvPr/>
        </p:nvSpPr>
        <p:spPr>
          <a:xfrm>
            <a:off x="1614800" y="3084100"/>
            <a:ext cx="22428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one step</a:t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two steps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3" name="Shape 333"/>
          <p:cNvSpPr txBox="1"/>
          <p:nvPr/>
        </p:nvSpPr>
        <p:spPr>
          <a:xfrm>
            <a:off x="156375" y="49825"/>
            <a:ext cx="41100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III - Mesures et comparaison</a:t>
            </a:r>
            <a:endParaRPr b="1"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34" name="Shape 334"/>
          <p:cNvSpPr txBox="1"/>
          <p:nvPr/>
        </p:nvSpPr>
        <p:spPr>
          <a:xfrm>
            <a:off x="8418025" y="4529475"/>
            <a:ext cx="388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17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/>
        </p:nvSpPr>
        <p:spPr>
          <a:xfrm>
            <a:off x="8442925" y="4529475"/>
            <a:ext cx="339000" cy="358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 txBox="1"/>
          <p:nvPr/>
        </p:nvSpPr>
        <p:spPr>
          <a:xfrm>
            <a:off x="8418025" y="4529475"/>
            <a:ext cx="388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18</a:t>
            </a:r>
            <a:endParaRPr/>
          </a:p>
        </p:txBody>
      </p:sp>
      <p:sp>
        <p:nvSpPr>
          <p:cNvPr id="341" name="Shape 341"/>
          <p:cNvSpPr txBox="1"/>
          <p:nvPr>
            <p:ph idx="4294967295" type="ctrTitle"/>
          </p:nvPr>
        </p:nvSpPr>
        <p:spPr>
          <a:xfrm>
            <a:off x="762025" y="5"/>
            <a:ext cx="3054600" cy="15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/>
              <a:t>Conclusion</a:t>
            </a:r>
            <a:endParaRPr sz="2800"/>
          </a:p>
        </p:txBody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2105050" y="1668650"/>
            <a:ext cx="4933800" cy="13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fr"/>
              <a:t>Ils ne savaient que c’était impossible, alors ils l’ont fait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fr"/>
              <a:t>- Mark TWAIN -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8442925" y="4529475"/>
            <a:ext cx="339000" cy="358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Shape 348"/>
          <p:cNvSpPr txBox="1"/>
          <p:nvPr/>
        </p:nvSpPr>
        <p:spPr>
          <a:xfrm>
            <a:off x="8418025" y="4529475"/>
            <a:ext cx="388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19</a:t>
            </a:r>
            <a:endParaRPr/>
          </a:p>
        </p:txBody>
      </p:sp>
      <p:sp>
        <p:nvSpPr>
          <p:cNvPr id="349" name="Shape 349"/>
          <p:cNvSpPr txBox="1"/>
          <p:nvPr>
            <p:ph idx="1" type="subTitle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Place aux questions !</a:t>
            </a:r>
            <a:endParaRPr sz="2400"/>
          </a:p>
        </p:txBody>
      </p:sp>
      <p:sp>
        <p:nvSpPr>
          <p:cNvPr id="350" name="Shape 350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Merci pour votre attention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8442925" y="4529475"/>
            <a:ext cx="339000" cy="358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 txBox="1"/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227" y="0"/>
            <a:ext cx="3135399" cy="10451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/>
        </p:nvSpPr>
        <p:spPr>
          <a:xfrm>
            <a:off x="1883950" y="1718500"/>
            <a:ext cx="2262600" cy="21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fr" sz="2400"/>
              <a:t>Contexte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fr" sz="2400"/>
              <a:t>Définitions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84" name="Shape 84"/>
          <p:cNvSpPr txBox="1"/>
          <p:nvPr/>
        </p:nvSpPr>
        <p:spPr>
          <a:xfrm>
            <a:off x="8482800" y="4529475"/>
            <a:ext cx="2991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</a:t>
            </a:r>
            <a:endParaRPr/>
          </a:p>
        </p:txBody>
      </p:sp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725" y="1255425"/>
            <a:ext cx="4140762" cy="28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Sources d’informations</a:t>
            </a:r>
            <a:endParaRPr/>
          </a:p>
        </p:txBody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588125" y="1616475"/>
            <a:ext cx="76029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800"/>
              <a:t>Documentation d’Hadoop :</a:t>
            </a:r>
            <a:endParaRPr sz="18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800"/>
              <a:t>https://hadoop.apache.org/docs/r3.0.0/</a:t>
            </a:r>
            <a:endParaRPr sz="18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800"/>
              <a:t>slide 9 :</a:t>
            </a:r>
            <a:endParaRPr sz="18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800"/>
              <a:t>Secure Matrix Multiplication with MapReduce , Xavier Bultel, Radu  Ciucanu, Matthieu Giraud, Pascal Lafourcade </a:t>
            </a:r>
            <a:endParaRPr sz="18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7" name="Shape 357"/>
          <p:cNvSpPr/>
          <p:nvPr/>
        </p:nvSpPr>
        <p:spPr>
          <a:xfrm>
            <a:off x="8442925" y="4529475"/>
            <a:ext cx="339000" cy="358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Shape 358"/>
          <p:cNvSpPr txBox="1"/>
          <p:nvPr/>
        </p:nvSpPr>
        <p:spPr>
          <a:xfrm>
            <a:off x="8418025" y="4529475"/>
            <a:ext cx="388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20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Problématique</a:t>
            </a:r>
            <a:endParaRPr/>
          </a:p>
        </p:txBody>
      </p:sp>
      <p:sp>
        <p:nvSpPr>
          <p:cNvPr id="91" name="Shape 91"/>
          <p:cNvSpPr txBox="1"/>
          <p:nvPr/>
        </p:nvSpPr>
        <p:spPr>
          <a:xfrm>
            <a:off x="4526438" y="1621750"/>
            <a:ext cx="13818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Quattrocento Sans"/>
                <a:ea typeface="Quattrocento Sans"/>
                <a:cs typeface="Quattrocento Sans"/>
                <a:sym typeface="Quattrocento Sans"/>
              </a:rPr>
              <a:t>Rapidité 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6735113" y="1626850"/>
            <a:ext cx="1331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Sécurité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93" name="Shape 93"/>
          <p:cNvCxnSpPr>
            <a:stCxn id="91" idx="2"/>
          </p:cNvCxnSpPr>
          <p:nvPr/>
        </p:nvCxnSpPr>
        <p:spPr>
          <a:xfrm>
            <a:off x="5217338" y="2146150"/>
            <a:ext cx="983400" cy="87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Shape 94"/>
          <p:cNvCxnSpPr>
            <a:stCxn id="92" idx="2"/>
          </p:cNvCxnSpPr>
          <p:nvPr/>
        </p:nvCxnSpPr>
        <p:spPr>
          <a:xfrm flipH="1">
            <a:off x="6197213" y="2141050"/>
            <a:ext cx="1203600" cy="89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138" y="3175250"/>
            <a:ext cx="1634399" cy="12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7147785" y="3025750"/>
            <a:ext cx="5061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>
                <a:latin typeface="Quattrocento Sans"/>
                <a:ea typeface="Quattrocento Sans"/>
                <a:cs typeface="Quattrocento Sans"/>
                <a:sym typeface="Quattrocento Sans"/>
              </a:rPr>
              <a:t>?</a:t>
            </a:r>
            <a:endParaRPr sz="6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8442925" y="4529475"/>
            <a:ext cx="339000" cy="358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8482800" y="4529475"/>
            <a:ext cx="2991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328950" y="1897900"/>
            <a:ext cx="3941400" cy="1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Char char="❏"/>
            </a:pPr>
            <a:r>
              <a:rPr lang="fr" sz="2400">
                <a:latin typeface="Quattrocento Sans"/>
                <a:ea typeface="Quattrocento Sans"/>
                <a:cs typeface="Quattrocento Sans"/>
                <a:sym typeface="Quattrocento Sans"/>
              </a:rPr>
              <a:t>Traitement</a:t>
            </a:r>
            <a:r>
              <a:rPr lang="fr" sz="2400">
                <a:latin typeface="Quattrocento Sans"/>
                <a:ea typeface="Quattrocento Sans"/>
                <a:cs typeface="Quattrocento Sans"/>
                <a:sym typeface="Quattrocento Sans"/>
              </a:rPr>
              <a:t> de grandes masses de données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</a:t>
            </a: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442925" y="4529475"/>
            <a:ext cx="339000" cy="358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 txBox="1"/>
          <p:nvPr/>
        </p:nvSpPr>
        <p:spPr>
          <a:xfrm>
            <a:off x="8482800" y="4529475"/>
            <a:ext cx="2991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07" name="Shape 107"/>
          <p:cNvSpPr txBox="1"/>
          <p:nvPr/>
        </p:nvSpPr>
        <p:spPr>
          <a:xfrm>
            <a:off x="1510600" y="1760275"/>
            <a:ext cx="6641700" cy="27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Quattrocento Sans"/>
                <a:ea typeface="Quattrocento Sans"/>
                <a:cs typeface="Quattrocento Sans"/>
                <a:sym typeface="Quattrocento Sans"/>
              </a:rPr>
              <a:t>I - Fonctionnement de MapReduce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II - Mise en œuvre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Quattrocento Sans"/>
                <a:ea typeface="Quattrocento Sans"/>
                <a:cs typeface="Quattrocento Sans"/>
                <a:sym typeface="Quattrocento Sans"/>
              </a:rPr>
              <a:t>III - Mesures et comparaison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fr" sz="2400">
                <a:solidFill>
                  <a:schemeClr val="dk1"/>
                </a:solidFill>
              </a:rPr>
              <a:t>Écosystème</a:t>
            </a:r>
            <a:r>
              <a:rPr b="0" lang="fr" sz="2400">
                <a:solidFill>
                  <a:schemeClr val="dk1"/>
                </a:solidFill>
              </a:rPr>
              <a:t> Hadoop</a:t>
            </a:r>
            <a:endParaRPr/>
          </a:p>
        </p:txBody>
      </p:sp>
      <p:cxnSp>
        <p:nvCxnSpPr>
          <p:cNvPr id="113" name="Shape 113"/>
          <p:cNvCxnSpPr/>
          <p:nvPr/>
        </p:nvCxnSpPr>
        <p:spPr>
          <a:xfrm rot="10800000">
            <a:off x="598325" y="686450"/>
            <a:ext cx="6474000" cy="198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Shape 114"/>
          <p:cNvSpPr/>
          <p:nvPr/>
        </p:nvSpPr>
        <p:spPr>
          <a:xfrm>
            <a:off x="2425700" y="592225"/>
            <a:ext cx="246600" cy="1884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 txBox="1"/>
          <p:nvPr/>
        </p:nvSpPr>
        <p:spPr>
          <a:xfrm>
            <a:off x="588350" y="169625"/>
            <a:ext cx="6538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Introduction</a:t>
            </a:r>
            <a:r>
              <a:rPr b="1" lang="fr">
                <a:solidFill>
                  <a:schemeClr val="dk1"/>
                </a:solidFill>
              </a:rPr>
              <a:t>           </a:t>
            </a:r>
            <a:r>
              <a:rPr b="1" lang="fr"/>
              <a:t>Partie I           Partie II</a:t>
            </a:r>
            <a:r>
              <a:rPr b="1" lang="fr">
                <a:solidFill>
                  <a:schemeClr val="dk1"/>
                </a:solidFill>
              </a:rPr>
              <a:t>           </a:t>
            </a:r>
            <a:r>
              <a:rPr b="1" lang="fr"/>
              <a:t>Partie III</a:t>
            </a:r>
            <a:r>
              <a:rPr b="1" lang="fr">
                <a:solidFill>
                  <a:schemeClr val="dk1"/>
                </a:solidFill>
              </a:rPr>
              <a:t>           </a:t>
            </a:r>
            <a:r>
              <a:rPr b="1" lang="fr"/>
              <a:t>Conclusion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6" name="Shape 116"/>
          <p:cNvSpPr/>
          <p:nvPr/>
        </p:nvSpPr>
        <p:spPr>
          <a:xfrm>
            <a:off x="8442925" y="4529475"/>
            <a:ext cx="339000" cy="358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 txBox="1"/>
          <p:nvPr/>
        </p:nvSpPr>
        <p:spPr>
          <a:xfrm>
            <a:off x="8482800" y="4529475"/>
            <a:ext cx="2991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</a:t>
            </a: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2873600" y="2637017"/>
            <a:ext cx="4027800" cy="705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YARN</a:t>
            </a: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(gestionnaire de ressources)</a:t>
            </a: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2873600" y="1851863"/>
            <a:ext cx="1968000" cy="785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MapReduce</a:t>
            </a: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(traitement de données)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4841575" y="1851787"/>
            <a:ext cx="2022900" cy="785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Others</a:t>
            </a: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(traitement de données)</a:t>
            </a:r>
            <a:endParaRPr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873600" y="3342317"/>
            <a:ext cx="4027800" cy="7053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HDFS</a:t>
            </a: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(stockage distribué de données)</a:t>
            </a: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2873600" y="4207750"/>
            <a:ext cx="4350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Quattrocento Sans"/>
                <a:ea typeface="Quattrocento Sans"/>
                <a:cs typeface="Quattrocento Sans"/>
                <a:sym typeface="Quattrocento Sans"/>
              </a:rPr>
              <a:t>Schéma de l’architecture d’Hadoop</a:t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1381250" y="922675"/>
            <a:ext cx="7682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fr" sz="2400">
                <a:solidFill>
                  <a:schemeClr val="dk1"/>
                </a:solidFill>
              </a:rPr>
              <a:t>Le HDFS - Organisation des machines pour le HDFS</a:t>
            </a:r>
            <a:endParaRPr/>
          </a:p>
        </p:txBody>
      </p:sp>
      <p:sp>
        <p:nvSpPr>
          <p:cNvPr id="128" name="Shape 128"/>
          <p:cNvSpPr txBox="1"/>
          <p:nvPr/>
        </p:nvSpPr>
        <p:spPr>
          <a:xfrm>
            <a:off x="827000" y="3997800"/>
            <a:ext cx="58092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8442925" y="4529475"/>
            <a:ext cx="339000" cy="358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/>
        </p:nvSpPr>
        <p:spPr>
          <a:xfrm>
            <a:off x="8482800" y="4529475"/>
            <a:ext cx="2991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6</a:t>
            </a:r>
            <a:endParaRPr/>
          </a:p>
        </p:txBody>
      </p:sp>
      <p:sp>
        <p:nvSpPr>
          <p:cNvPr id="131" name="Shape 131"/>
          <p:cNvSpPr/>
          <p:nvPr/>
        </p:nvSpPr>
        <p:spPr>
          <a:xfrm rot="-5400000">
            <a:off x="5068000" y="3353775"/>
            <a:ext cx="1223400" cy="9258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142600" y="3221725"/>
            <a:ext cx="2690400" cy="1231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/>
        </p:nvSpPr>
        <p:spPr>
          <a:xfrm rot="-5400000">
            <a:off x="3751000" y="1745225"/>
            <a:ext cx="1231200" cy="15687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3013000" y="2274113"/>
            <a:ext cx="1254900" cy="510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1560725" y="3561225"/>
            <a:ext cx="1254900" cy="5109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3013000" y="3561225"/>
            <a:ext cx="1254900" cy="5109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465275" y="3561225"/>
            <a:ext cx="1254900" cy="5109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" name="Shape 138"/>
          <p:cNvCxnSpPr>
            <a:stCxn id="134" idx="2"/>
            <a:endCxn id="135" idx="0"/>
          </p:cNvCxnSpPr>
          <p:nvPr/>
        </p:nvCxnSpPr>
        <p:spPr>
          <a:xfrm flipH="1">
            <a:off x="2188150" y="2785013"/>
            <a:ext cx="1452300" cy="77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9" name="Shape 139"/>
          <p:cNvCxnSpPr>
            <a:stCxn id="134" idx="2"/>
            <a:endCxn id="136" idx="0"/>
          </p:cNvCxnSpPr>
          <p:nvPr/>
        </p:nvCxnSpPr>
        <p:spPr>
          <a:xfrm>
            <a:off x="3640450" y="2785013"/>
            <a:ext cx="0" cy="77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0" name="Shape 140"/>
          <p:cNvCxnSpPr>
            <a:stCxn id="134" idx="2"/>
            <a:endCxn id="137" idx="0"/>
          </p:cNvCxnSpPr>
          <p:nvPr/>
        </p:nvCxnSpPr>
        <p:spPr>
          <a:xfrm>
            <a:off x="3640450" y="2785013"/>
            <a:ext cx="1452300" cy="77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41" name="Shape 141"/>
          <p:cNvSpPr/>
          <p:nvPr/>
        </p:nvSpPr>
        <p:spPr>
          <a:xfrm>
            <a:off x="1193175" y="2269625"/>
            <a:ext cx="1254900" cy="510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" name="Shape 142"/>
          <p:cNvCxnSpPr>
            <a:stCxn id="141" idx="3"/>
            <a:endCxn id="134" idx="1"/>
          </p:cNvCxnSpPr>
          <p:nvPr/>
        </p:nvCxnSpPr>
        <p:spPr>
          <a:xfrm>
            <a:off x="2448075" y="2525075"/>
            <a:ext cx="564900" cy="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43" name="Shape 143"/>
          <p:cNvSpPr txBox="1"/>
          <p:nvPr/>
        </p:nvSpPr>
        <p:spPr>
          <a:xfrm>
            <a:off x="1282575" y="2206875"/>
            <a:ext cx="11655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NameNode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secondaire</a:t>
            </a:r>
            <a:endParaRPr/>
          </a:p>
        </p:txBody>
      </p:sp>
      <p:sp>
        <p:nvSpPr>
          <p:cNvPr id="144" name="Shape 144"/>
          <p:cNvSpPr txBox="1"/>
          <p:nvPr/>
        </p:nvSpPr>
        <p:spPr>
          <a:xfrm>
            <a:off x="3057700" y="2206875"/>
            <a:ext cx="11655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NameNode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primaire</a:t>
            </a:r>
            <a:endParaRPr/>
          </a:p>
        </p:txBody>
      </p:sp>
      <p:sp>
        <p:nvSpPr>
          <p:cNvPr id="145" name="Shape 145"/>
          <p:cNvSpPr txBox="1"/>
          <p:nvPr/>
        </p:nvSpPr>
        <p:spPr>
          <a:xfrm>
            <a:off x="1717400" y="3628375"/>
            <a:ext cx="10491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DataNode</a:t>
            </a: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3138300" y="3628375"/>
            <a:ext cx="10491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DataNode</a:t>
            </a:r>
            <a:endParaRPr/>
          </a:p>
        </p:txBody>
      </p:sp>
      <p:sp>
        <p:nvSpPr>
          <p:cNvPr id="147" name="Shape 147"/>
          <p:cNvSpPr txBox="1"/>
          <p:nvPr/>
        </p:nvSpPr>
        <p:spPr>
          <a:xfrm>
            <a:off x="4613000" y="3628375"/>
            <a:ext cx="10491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DataNode</a:t>
            </a: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5150950" y="1913975"/>
            <a:ext cx="3401100" cy="1231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 txBox="1"/>
          <p:nvPr/>
        </p:nvSpPr>
        <p:spPr>
          <a:xfrm>
            <a:off x="5216800" y="1859925"/>
            <a:ext cx="29622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Machine maître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Maintient et dirige les machines esclaves (DataNodes)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Enregistre les métadonnées</a:t>
            </a:r>
            <a:endParaRPr/>
          </a:p>
        </p:txBody>
      </p:sp>
      <p:sp>
        <p:nvSpPr>
          <p:cNvPr id="150" name="Shape 150"/>
          <p:cNvSpPr txBox="1"/>
          <p:nvPr/>
        </p:nvSpPr>
        <p:spPr>
          <a:xfrm>
            <a:off x="6087700" y="3194700"/>
            <a:ext cx="28641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Machines esclaves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Elles stockent les données physiques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Accomplissent les tâches de lecture et d’écriture</a:t>
            </a:r>
            <a:endParaRPr/>
          </a:p>
        </p:txBody>
      </p:sp>
      <p:cxnSp>
        <p:nvCxnSpPr>
          <p:cNvPr id="151" name="Shape 151"/>
          <p:cNvCxnSpPr/>
          <p:nvPr/>
        </p:nvCxnSpPr>
        <p:spPr>
          <a:xfrm rot="10800000">
            <a:off x="598325" y="686450"/>
            <a:ext cx="6474000" cy="198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Shape 152"/>
          <p:cNvSpPr/>
          <p:nvPr/>
        </p:nvSpPr>
        <p:spPr>
          <a:xfrm>
            <a:off x="2425700" y="592225"/>
            <a:ext cx="246600" cy="1884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 txBox="1"/>
          <p:nvPr/>
        </p:nvSpPr>
        <p:spPr>
          <a:xfrm>
            <a:off x="588350" y="169625"/>
            <a:ext cx="6538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Introduction</a:t>
            </a:r>
            <a:r>
              <a:rPr b="1" lang="fr">
                <a:solidFill>
                  <a:schemeClr val="dk1"/>
                </a:solidFill>
              </a:rPr>
              <a:t>           </a:t>
            </a:r>
            <a:r>
              <a:rPr b="1" lang="fr"/>
              <a:t>Partie I           Partie II</a:t>
            </a:r>
            <a:r>
              <a:rPr b="1" lang="fr">
                <a:solidFill>
                  <a:schemeClr val="dk1"/>
                </a:solidFill>
              </a:rPr>
              <a:t>           </a:t>
            </a:r>
            <a:r>
              <a:rPr b="1" lang="fr"/>
              <a:t>Partie III</a:t>
            </a:r>
            <a:r>
              <a:rPr b="1" lang="fr">
                <a:solidFill>
                  <a:schemeClr val="dk1"/>
                </a:solidFill>
              </a:rPr>
              <a:t>           </a:t>
            </a:r>
            <a:r>
              <a:rPr b="1" lang="fr"/>
              <a:t>Conclusion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381250" y="922675"/>
            <a:ext cx="42408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fr" sz="2400">
                <a:solidFill>
                  <a:schemeClr val="dk1"/>
                </a:solidFill>
              </a:rPr>
              <a:t>MapReduce</a:t>
            </a: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8442925" y="4529475"/>
            <a:ext cx="339000" cy="358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 txBox="1"/>
          <p:nvPr/>
        </p:nvSpPr>
        <p:spPr>
          <a:xfrm>
            <a:off x="8482800" y="4529475"/>
            <a:ext cx="2991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7</a:t>
            </a:r>
            <a:endParaRPr/>
          </a:p>
        </p:txBody>
      </p:sp>
      <p:cxnSp>
        <p:nvCxnSpPr>
          <p:cNvPr id="161" name="Shape 161"/>
          <p:cNvCxnSpPr/>
          <p:nvPr/>
        </p:nvCxnSpPr>
        <p:spPr>
          <a:xfrm rot="10800000">
            <a:off x="598325" y="686450"/>
            <a:ext cx="6474000" cy="198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Shape 162"/>
          <p:cNvSpPr/>
          <p:nvPr/>
        </p:nvSpPr>
        <p:spPr>
          <a:xfrm>
            <a:off x="2425700" y="592225"/>
            <a:ext cx="246600" cy="1884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 txBox="1"/>
          <p:nvPr/>
        </p:nvSpPr>
        <p:spPr>
          <a:xfrm>
            <a:off x="588350" y="169625"/>
            <a:ext cx="6538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Introduction</a:t>
            </a:r>
            <a:r>
              <a:rPr b="1" lang="fr">
                <a:solidFill>
                  <a:schemeClr val="dk1"/>
                </a:solidFill>
              </a:rPr>
              <a:t>           </a:t>
            </a:r>
            <a:r>
              <a:rPr b="1" lang="fr"/>
              <a:t>Partie I           Partie II</a:t>
            </a:r>
            <a:r>
              <a:rPr b="1" lang="fr">
                <a:solidFill>
                  <a:schemeClr val="dk1"/>
                </a:solidFill>
              </a:rPr>
              <a:t>           </a:t>
            </a:r>
            <a:r>
              <a:rPr b="1" lang="fr"/>
              <a:t>Partie III</a:t>
            </a:r>
            <a:r>
              <a:rPr b="1" lang="fr">
                <a:solidFill>
                  <a:schemeClr val="dk1"/>
                </a:solidFill>
              </a:rPr>
              <a:t>           </a:t>
            </a:r>
            <a:r>
              <a:rPr b="1" lang="fr"/>
              <a:t>Conclusion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25" y="1924150"/>
            <a:ext cx="2328576" cy="155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2175" y="1924138"/>
            <a:ext cx="2236792" cy="155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950" y="1784013"/>
            <a:ext cx="2236800" cy="18320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Shape 167"/>
          <p:cNvCxnSpPr>
            <a:stCxn id="164" idx="3"/>
            <a:endCxn id="165" idx="1"/>
          </p:cNvCxnSpPr>
          <p:nvPr/>
        </p:nvCxnSpPr>
        <p:spPr>
          <a:xfrm>
            <a:off x="2486201" y="2700038"/>
            <a:ext cx="102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Shape 168"/>
          <p:cNvCxnSpPr>
            <a:stCxn id="165" idx="3"/>
            <a:endCxn id="166" idx="1"/>
          </p:cNvCxnSpPr>
          <p:nvPr/>
        </p:nvCxnSpPr>
        <p:spPr>
          <a:xfrm>
            <a:off x="5748967" y="2700025"/>
            <a:ext cx="102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Shape 169"/>
          <p:cNvSpPr txBox="1"/>
          <p:nvPr/>
        </p:nvSpPr>
        <p:spPr>
          <a:xfrm>
            <a:off x="2585638" y="2827900"/>
            <a:ext cx="8271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Quattrocento Sans"/>
                <a:ea typeface="Quattrocento Sans"/>
                <a:cs typeface="Quattrocento Sans"/>
                <a:sym typeface="Quattrocento Sans"/>
              </a:rPr>
              <a:t>MAP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5463975" y="2827900"/>
            <a:ext cx="13110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Quattrocento Sans"/>
                <a:ea typeface="Quattrocento Sans"/>
                <a:cs typeface="Quattrocento Sans"/>
                <a:sym typeface="Quattrocento Sans"/>
              </a:rPr>
              <a:t>REDUCE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2178075" y="4389225"/>
            <a:ext cx="2344200" cy="639000"/>
          </a:xfrm>
          <a:prstGeom prst="horizontalScroll">
            <a:avLst>
              <a:gd fmla="val 12500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 b="28744" l="12650" r="1468" t="0"/>
          <a:stretch/>
        </p:blipFill>
        <p:spPr>
          <a:xfrm>
            <a:off x="4648925" y="864575"/>
            <a:ext cx="4495076" cy="403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/>
          <p:nvPr/>
        </p:nvSpPr>
        <p:spPr>
          <a:xfrm>
            <a:off x="8442925" y="4529475"/>
            <a:ext cx="339000" cy="358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8482800" y="4529475"/>
            <a:ext cx="2991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8</a:t>
            </a:r>
            <a:endParaRPr/>
          </a:p>
        </p:txBody>
      </p:sp>
      <p:sp>
        <p:nvSpPr>
          <p:cNvPr id="179" name="Shape 179"/>
          <p:cNvSpPr txBox="1"/>
          <p:nvPr>
            <p:ph idx="4294967295" type="title"/>
          </p:nvPr>
        </p:nvSpPr>
        <p:spPr>
          <a:xfrm>
            <a:off x="332775" y="864575"/>
            <a:ext cx="44952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fr" sz="2400">
                <a:solidFill>
                  <a:schemeClr val="dk1"/>
                </a:solidFill>
              </a:rPr>
              <a:t>II - Mise en œuvre</a:t>
            </a:r>
            <a:endParaRPr b="0" sz="2400">
              <a:solidFill>
                <a:schemeClr val="dk1"/>
              </a:solidFill>
            </a:endParaRPr>
          </a:p>
        </p:txBody>
      </p:sp>
      <p:cxnSp>
        <p:nvCxnSpPr>
          <p:cNvPr id="180" name="Shape 180"/>
          <p:cNvCxnSpPr/>
          <p:nvPr/>
        </p:nvCxnSpPr>
        <p:spPr>
          <a:xfrm rot="10800000">
            <a:off x="598325" y="686450"/>
            <a:ext cx="6474000" cy="198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Shape 181"/>
          <p:cNvSpPr/>
          <p:nvPr/>
        </p:nvSpPr>
        <p:spPr>
          <a:xfrm>
            <a:off x="3582975" y="631200"/>
            <a:ext cx="246600" cy="1884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588350" y="169625"/>
            <a:ext cx="6538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Introduction</a:t>
            </a:r>
            <a:r>
              <a:rPr b="1" lang="fr">
                <a:solidFill>
                  <a:schemeClr val="dk1"/>
                </a:solidFill>
              </a:rPr>
              <a:t>           </a:t>
            </a:r>
            <a:r>
              <a:rPr b="1" lang="fr"/>
              <a:t>Partie I           Partie II</a:t>
            </a:r>
            <a:r>
              <a:rPr b="1" lang="fr">
                <a:solidFill>
                  <a:schemeClr val="dk1"/>
                </a:solidFill>
              </a:rPr>
              <a:t>           </a:t>
            </a:r>
            <a:r>
              <a:rPr b="1" lang="fr"/>
              <a:t>Partie III</a:t>
            </a:r>
            <a:r>
              <a:rPr b="1" lang="fr">
                <a:solidFill>
                  <a:schemeClr val="dk1"/>
                </a:solidFill>
              </a:rPr>
              <a:t>           </a:t>
            </a:r>
            <a:r>
              <a:rPr b="1" lang="fr"/>
              <a:t>Conclusion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83" name="Shape 183"/>
          <p:cNvSpPr txBox="1"/>
          <p:nvPr/>
        </p:nvSpPr>
        <p:spPr>
          <a:xfrm>
            <a:off x="346200" y="1853650"/>
            <a:ext cx="3303600" cy="18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Quattrocento Sans"/>
                <a:ea typeface="Quattrocento Sans"/>
                <a:cs typeface="Quattrocento Sans"/>
                <a:sym typeface="Quattrocento Sans"/>
              </a:rPr>
              <a:t>Cluster composé de quatre machines: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Char char="-"/>
            </a:pPr>
            <a:r>
              <a:rPr lang="fr" sz="2400">
                <a:latin typeface="Quattrocento Sans"/>
                <a:ea typeface="Quattrocento Sans"/>
                <a:cs typeface="Quattrocento Sans"/>
                <a:sym typeface="Quattrocento Sans"/>
              </a:rPr>
              <a:t>un maître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Font typeface="Quattrocento Sans"/>
              <a:buChar char="-"/>
            </a:pPr>
            <a:r>
              <a:rPr lang="fr" sz="2400">
                <a:latin typeface="Quattrocento Sans"/>
                <a:ea typeface="Quattrocento Sans"/>
                <a:cs typeface="Quattrocento Sans"/>
                <a:sym typeface="Quattrocento Sans"/>
              </a:rPr>
              <a:t>trois esclaves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2225700" y="4489900"/>
            <a:ext cx="26112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Quattrocento Sans"/>
                <a:ea typeface="Quattrocento Sans"/>
                <a:cs typeface="Quattrocento Sans"/>
                <a:sym typeface="Quattrocento Sans"/>
              </a:rPr>
              <a:t>Merci M.GAUDET :-)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8442925" y="4529475"/>
            <a:ext cx="339000" cy="358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 txBox="1"/>
          <p:nvPr>
            <p:ph type="title"/>
          </p:nvPr>
        </p:nvSpPr>
        <p:spPr>
          <a:xfrm>
            <a:off x="1381250" y="937125"/>
            <a:ext cx="7869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Multiplication de matrices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via MapReduce </a:t>
            </a:r>
            <a:endParaRPr/>
          </a:p>
        </p:txBody>
      </p:sp>
      <p:cxnSp>
        <p:nvCxnSpPr>
          <p:cNvPr id="191" name="Shape 191"/>
          <p:cNvCxnSpPr/>
          <p:nvPr/>
        </p:nvCxnSpPr>
        <p:spPr>
          <a:xfrm rot="10800000">
            <a:off x="598325" y="686450"/>
            <a:ext cx="6474000" cy="198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Shape 192"/>
          <p:cNvSpPr/>
          <p:nvPr/>
        </p:nvSpPr>
        <p:spPr>
          <a:xfrm>
            <a:off x="3570500" y="602150"/>
            <a:ext cx="246600" cy="1884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588350" y="169625"/>
            <a:ext cx="6538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Introduction</a:t>
            </a:r>
            <a:r>
              <a:rPr b="1" lang="fr">
                <a:solidFill>
                  <a:schemeClr val="dk1"/>
                </a:solidFill>
              </a:rPr>
              <a:t>           </a:t>
            </a:r>
            <a:r>
              <a:rPr b="1" lang="fr"/>
              <a:t>Partie I           Partie II</a:t>
            </a:r>
            <a:r>
              <a:rPr b="1" lang="fr">
                <a:solidFill>
                  <a:schemeClr val="dk1"/>
                </a:solidFill>
              </a:rPr>
              <a:t>           </a:t>
            </a:r>
            <a:r>
              <a:rPr b="1" lang="fr"/>
              <a:t>Partie III</a:t>
            </a:r>
            <a:r>
              <a:rPr b="1" lang="fr">
                <a:solidFill>
                  <a:schemeClr val="dk1"/>
                </a:solidFill>
              </a:rPr>
              <a:t>           </a:t>
            </a:r>
            <a:r>
              <a:rPr b="1" lang="fr"/>
              <a:t>Conclusion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94" name="Shape 194"/>
          <p:cNvSpPr txBox="1"/>
          <p:nvPr/>
        </p:nvSpPr>
        <p:spPr>
          <a:xfrm>
            <a:off x="8418025" y="4529475"/>
            <a:ext cx="388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9</a:t>
            </a:r>
            <a:endParaRPr/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0" l="0" r="-1081" t="0"/>
          <a:stretch/>
        </p:blipFill>
        <p:spPr>
          <a:xfrm>
            <a:off x="2557150" y="1916075"/>
            <a:ext cx="3303238" cy="2316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3100" y="2716038"/>
            <a:ext cx="716375" cy="716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3025" y="2056573"/>
            <a:ext cx="716375" cy="716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211875" y="2068503"/>
            <a:ext cx="602575" cy="60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098076" y="2716039"/>
            <a:ext cx="716375" cy="716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